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4" r:id="rId2"/>
    <p:sldId id="272" r:id="rId3"/>
    <p:sldId id="293" r:id="rId4"/>
    <p:sldId id="268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619C74-98F6-4D6A-F9B6-5E5547497F99}" name="Samantha Bradey" initials="SB" userId="S::SamanthaB@unicef.org.uk::41c99f15-9b87-403a-8456-1da8256f33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37"/>
    <a:srgbClr val="003B5E"/>
    <a:srgbClr val="FFFF00"/>
    <a:srgbClr val="00AEEF"/>
    <a:srgbClr val="DDF3F1"/>
    <a:srgbClr val="00833D"/>
    <a:srgbClr val="7030A0"/>
    <a:srgbClr val="6A1E74"/>
    <a:srgbClr val="FF9933"/>
    <a:srgbClr val="D8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A84E4-A479-C44D-B923-21635A666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CC891-2903-1742-A4D0-816C56D9BB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075A7-0CD8-3C45-A5C6-38333FC04F3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4AA94-94B7-F446-A906-4D69558D7F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A549C-6104-4848-99C9-7A288F770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43A9-B9E3-E74D-8B69-1D978EA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53176-EF19-D841-BC46-8E06030978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C135-8ECD-234C-BECE-154CA430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121212"/>
                </a:solidFill>
                <a:effectLst/>
              </a:rPr>
              <a:t>Image: 'Beads for peace' ("</a:t>
            </a:r>
            <a:r>
              <a:rPr lang="en-GB" dirty="0" err="1">
                <a:solidFill>
                  <a:srgbClr val="121212"/>
                </a:solidFill>
                <a:effectLst/>
              </a:rPr>
              <a:t>Perlen</a:t>
            </a:r>
            <a:r>
              <a:rPr lang="en-GB" dirty="0">
                <a:solidFill>
                  <a:srgbClr val="121212"/>
                </a:solidFill>
                <a:effectLst/>
              </a:rPr>
              <a:t> für den Frieden") was the motto of Emilia, </a:t>
            </a:r>
            <a:r>
              <a:rPr lang="en-GB" dirty="0" err="1">
                <a:solidFill>
                  <a:srgbClr val="121212"/>
                </a:solidFill>
                <a:effectLst/>
              </a:rPr>
              <a:t>Svea</a:t>
            </a:r>
            <a:r>
              <a:rPr lang="en-GB" dirty="0">
                <a:solidFill>
                  <a:srgbClr val="121212"/>
                </a:solidFill>
                <a:effectLst/>
              </a:rPr>
              <a:t> and Yolanda. Over a longer period of time, the three girls made beaded </a:t>
            </a:r>
            <a:r>
              <a:rPr lang="en-GB" dirty="0" err="1">
                <a:solidFill>
                  <a:srgbClr val="121212"/>
                </a:solidFill>
                <a:effectLst/>
              </a:rPr>
              <a:t>jewelry</a:t>
            </a:r>
            <a:r>
              <a:rPr lang="en-GB" dirty="0">
                <a:solidFill>
                  <a:srgbClr val="121212"/>
                </a:solidFill>
                <a:effectLst/>
              </a:rPr>
              <a:t> together and individually at home. On March 18, 2022, the girls gave away their self-made beaded </a:t>
            </a:r>
            <a:r>
              <a:rPr lang="en-GB" dirty="0" err="1">
                <a:solidFill>
                  <a:srgbClr val="121212"/>
                </a:solidFill>
                <a:effectLst/>
              </a:rPr>
              <a:t>jewelry</a:t>
            </a:r>
            <a:r>
              <a:rPr lang="en-GB" dirty="0">
                <a:solidFill>
                  <a:srgbClr val="121212"/>
                </a:solidFill>
                <a:effectLst/>
              </a:rPr>
              <a:t> and sorted-out toys at the marketplace in </a:t>
            </a:r>
            <a:r>
              <a:rPr lang="en-GB" dirty="0" err="1">
                <a:solidFill>
                  <a:srgbClr val="121212"/>
                </a:solidFill>
                <a:effectLst/>
              </a:rPr>
              <a:t>Warendorf</a:t>
            </a:r>
            <a:r>
              <a:rPr lang="en-GB" dirty="0">
                <a:solidFill>
                  <a:srgbClr val="121212"/>
                </a:solidFill>
                <a:effectLst/>
              </a:rPr>
              <a:t> in exchange for a donation to UNICEF. Later, their younger siblings joined them and supported them in their action.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2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of a child holding a sign that says 'Don't Trash It' and a picture of the planet Earth.">
            <a:extLst>
              <a:ext uri="{FF2B5EF4-FFF2-40B4-BE49-F238E27FC236}">
                <a16:creationId xmlns:a16="http://schemas.microsoft.com/office/drawing/2014/main" id="{467EEFD1-2913-306A-E98E-B4EC2E7DF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111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17C20-9135-4636-7C65-2FD9F8DC5147}"/>
              </a:ext>
            </a:extLst>
          </p:cNvPr>
          <p:cNvSpPr txBox="1"/>
          <p:nvPr userDrawn="1"/>
        </p:nvSpPr>
        <p:spPr>
          <a:xfrm rot="5400000">
            <a:off x="11531242" y="512868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©UNICEF/Mawa</a:t>
            </a:r>
            <a:endParaRPr lang="en-US" sz="800" b="0" i="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9051EC-D953-810D-322D-92EB0D146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5138189"/>
            <a:ext cx="1728039" cy="14247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B19D54D-8EA5-0812-2B15-7C3FC36370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6" y="5775443"/>
            <a:ext cx="6709575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US" dirty="0"/>
              <a:t>ARTICLE OF THE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61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0971B6A-3C27-4844-8231-F1BBFFEE3C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002" y="600588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0568E147-7B99-AB4E-87BD-2A6E5E4C1F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899" y="3681012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9B82D579-7705-DA4E-8F72-031AA3ACA3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898" y="1551132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9A46698-EC9E-B948-AAB6-297953D1AF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5899" y="2141136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6F95AD97-5A5B-4E4E-BB5F-514681B19D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5898" y="4179743"/>
            <a:ext cx="3498751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C4A51ABF-E0D2-BE43-A416-1F6A52F0A8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5896" y="5471243"/>
            <a:ext cx="3498751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C4F8C-71BC-F3D4-6E06-81DC9705AD7D}"/>
              </a:ext>
            </a:extLst>
          </p:cNvPr>
          <p:cNvSpPr txBox="1"/>
          <p:nvPr userDrawn="1"/>
        </p:nvSpPr>
        <p:spPr>
          <a:xfrm rot="16200000">
            <a:off x="-524290" y="6166825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CD321-0CC8-7111-00D7-2571011F1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FF97AF8-8C95-7663-2D4C-D4A1FCEE1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93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99C385-D97D-26D3-868C-2AE9FB0C0667}"/>
              </a:ext>
            </a:extLst>
          </p:cNvPr>
          <p:cNvSpPr txBox="1"/>
          <p:nvPr userDrawn="1"/>
        </p:nvSpPr>
        <p:spPr>
          <a:xfrm rot="16200000">
            <a:off x="-524289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UNICEF/</a:t>
            </a:r>
            <a:r>
              <a:rPr lang="en-GB" sz="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UN0411231</a:t>
            </a:r>
            <a:endParaRPr lang="en-US" sz="8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1B3C1F-DE48-BE44-84E4-4DA05CF78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F3A560-1280-9B48-A5E5-0D34FA4E1F21}"/>
              </a:ext>
            </a:extLst>
          </p:cNvPr>
          <p:cNvSpPr txBox="1"/>
          <p:nvPr userDrawn="1"/>
        </p:nvSpPr>
        <p:spPr>
          <a:xfrm rot="5400000">
            <a:off x="11452265" y="524290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11F93A4-C228-F843-9F26-8B47B8F1C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9AD6D71F-36D3-9241-AF54-11F7648E9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4C04A3D-CB22-0A49-97D0-5BA4C5664E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9C82D4-3C10-E142-9889-00D4EF3D2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08794B6-B7F9-6A46-BACB-E949B4648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9C3253F-B0B0-DB41-B8CE-F01AA9C257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B72C7-3C60-6225-7C09-0614377789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7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10781619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10781620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tx1"/>
                </a:solidFill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10781619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10781619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10781619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C8ABD-FF41-7E2C-391C-DB27D8AD3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chemeClr val="bg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tx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10901362" cy="339950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10901363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10901362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9464450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10901362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D53AF-A3FF-E765-48A1-23677D7BE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2" y="531140"/>
            <a:ext cx="6536088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PRIMARY ACTIVITIES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67611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 do not need to complete every activity but if you have time you can try to complete more than one.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41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7113029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PRIMARY ACTIVITIES 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67611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 do not need to complete every activity but if you have time you can try to complete more than one.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17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7396059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SECONDARY ACTIVITIES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67611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 do not need to complete every activity but if you have time you can try to complete more than one.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36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67611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 do not need to complete every activity but if you have time you can try to complete more than one. </a:t>
            </a:r>
          </a:p>
          <a:p>
            <a:pPr lvl="0"/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A9F81EF-7F77-3B1F-73E2-57BF657183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7962116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SECONDARY ACTIVITIES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96" y="-1"/>
            <a:ext cx="12179003" cy="6864737"/>
          </a:xfrm>
        </p:spPr>
        <p:txBody>
          <a:bodyPr anchor="ctr" anchorCtr="1"/>
          <a:lstStyle>
            <a:lvl1pPr marL="0" indent="0">
              <a:buNone/>
              <a:defRPr sz="3200" b="1" i="0">
                <a:latin typeface="Univers LT Pro 45 Light" panose="020B0403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0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96" y="-1"/>
            <a:ext cx="12179003" cy="6864737"/>
          </a:xfrm>
        </p:spPr>
        <p:txBody>
          <a:bodyPr anchor="ctr" anchorCtr="1"/>
          <a:lstStyle>
            <a:lvl1pPr marL="0" indent="0">
              <a:buNone/>
              <a:defRPr sz="3200" b="1" i="0">
                <a:latin typeface="Univers LT Pro 45 Light" panose="020B0403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15D024-C41D-B762-417D-5D4BB0F0D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9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4D9D1-2B9C-AC49-DDBA-1DAF9AC18FEA}"/>
              </a:ext>
            </a:extLst>
          </p:cNvPr>
          <p:cNvSpPr txBox="1"/>
          <p:nvPr userDrawn="1"/>
        </p:nvSpPr>
        <p:spPr>
          <a:xfrm rot="5400000">
            <a:off x="11423520" y="524980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F2EA9-C95F-AB8D-24F6-99DAF9FE36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4CD91C-42CA-8B00-1DB9-BC7C6B88F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6" y="5775443"/>
            <a:ext cx="6709575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US" dirty="0"/>
              <a:t>ARTICLE OF THE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7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BEF1F-C7C5-A642-AA3C-6FE58155C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BC055-63D2-7B4C-AA38-1B4DCD1B627F}"/>
              </a:ext>
            </a:extLst>
          </p:cNvPr>
          <p:cNvSpPr txBox="1"/>
          <p:nvPr userDrawn="1"/>
        </p:nvSpPr>
        <p:spPr>
          <a:xfrm rot="5400000">
            <a:off x="11452265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UNICEF/Dawe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E32C0A-6D4C-3E4E-8CDC-D872D60D9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775443"/>
            <a:ext cx="3696909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130B9-1C61-63D0-95E6-64BFB4628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B298E2-0F22-BC40-A2EA-513B720D7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02640B2-5C62-5346-B320-A8ACB9465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8" y="5775443"/>
            <a:ext cx="3750698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5D4E2-2139-70F7-952D-5144759F4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51BA1-C2BB-DCDE-F966-63A72A44D1B0}"/>
              </a:ext>
            </a:extLst>
          </p:cNvPr>
          <p:cNvSpPr txBox="1"/>
          <p:nvPr userDrawn="1"/>
        </p:nvSpPr>
        <p:spPr>
          <a:xfrm rot="5400000">
            <a:off x="11452265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UNICEF/Dawe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7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FB937E-E3C0-1B43-A23E-E479019F8118}"/>
              </a:ext>
            </a:extLst>
          </p:cNvPr>
          <p:cNvSpPr txBox="1"/>
          <p:nvPr userDrawn="1"/>
        </p:nvSpPr>
        <p:spPr>
          <a:xfrm rot="5400000">
            <a:off x="11423520" y="524980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FE414-4BFE-F01A-CC0C-CA0236D3C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2C4ACB-ECDD-5C73-79AB-458D4959F4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6" y="5775443"/>
            <a:ext cx="6709575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US" dirty="0"/>
              <a:t>ARTICLE OF THE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86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9854" r="14254" b="1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A876E-1413-13D5-98F0-9D83FBA55911}"/>
              </a:ext>
            </a:extLst>
          </p:cNvPr>
          <p:cNvSpPr txBox="1"/>
          <p:nvPr userDrawn="1"/>
        </p:nvSpPr>
        <p:spPr>
          <a:xfrm rot="5400000">
            <a:off x="11423520" y="524980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CD102-EDA9-8771-956B-E6E10FC5E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285FEC-AAB2-ECEE-A637-DB78DEEDD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6" y="5775443"/>
            <a:ext cx="6709575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US" dirty="0"/>
              <a:t>ARTICLE OF THE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9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4648901" cy="714793"/>
          </a:xfrm>
          <a:solidFill>
            <a:schemeClr val="tx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INSTRUCTIONS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438D2-6C85-3681-FD0E-952127D229C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7940" y="1624939"/>
            <a:ext cx="5305425" cy="4490853"/>
          </a:xfrm>
        </p:spPr>
        <p:txBody>
          <a:bodyPr lIns="0">
            <a:normAutofit/>
          </a:bodyPr>
          <a:lstStyle>
            <a:lvl1pPr>
              <a:buClr>
                <a:srgbClr val="00AEEF"/>
              </a:buClr>
              <a:defRPr sz="18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5FDA7-ADA2-FC50-4D41-544CB2C33AAF}"/>
              </a:ext>
            </a:extLst>
          </p:cNvPr>
          <p:cNvSpPr txBox="1"/>
          <p:nvPr userDrawn="1"/>
        </p:nvSpPr>
        <p:spPr>
          <a:xfrm>
            <a:off x="528635" y="1624939"/>
            <a:ext cx="5305425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 b="0" i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This flexible resource is intended to provide you with some easy to use, appropriate rights-related learning to share with your children, their families and your colleagues. </a:t>
            </a:r>
          </a:p>
          <a:p>
            <a:pPr lvl="0"/>
            <a:endParaRPr lang="en-GB" sz="1600" b="0" i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  <a:p>
            <a:pPr lvl="0"/>
            <a:r>
              <a:rPr lang="en-GB" sz="1600" b="0" i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Please </a:t>
            </a:r>
            <a:r>
              <a:rPr lang="en-GB" sz="1600" b="1" i="0" dirty="0">
                <a:solidFill>
                  <a:srgbClr val="FFFF00"/>
                </a:solidFill>
                <a:latin typeface="Univers LT Pro 45 Light" panose="020B0403020202020204" pitchFamily="34" charset="77"/>
              </a:rPr>
              <a:t>edit out non-relevant slides </a:t>
            </a:r>
            <a:r>
              <a:rPr lang="en-GB" sz="1600" b="0" i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or tasks before sharing with students. Please check the content works for your learners and feel free to add any content that would make the material more relevant to your setting. </a:t>
            </a:r>
          </a:p>
          <a:p>
            <a:pPr lvl="0"/>
            <a:endParaRPr lang="en-GB" sz="1600" b="0" i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  <a:p>
            <a:pPr lvl="0"/>
            <a:r>
              <a:rPr lang="en-GB" sz="1600" b="0" i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This pack also provides links to learning resources from third parties and from the UK Committee for UNICEF (UNICEF UK) that you can access for free</a:t>
            </a:r>
            <a:r>
              <a:rPr lang="en-GB" sz="17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3CECD-7C84-120C-E609-3483F65EE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DE4915-8F76-AB49-9590-D6122C483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BAA83-EA49-59C5-F1C6-74286C2B285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4A1A1-0D48-7706-9CE0-C5B58F46F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C993EE9-E58A-7E4B-B4EB-2294621E94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6401" y="2071688"/>
            <a:ext cx="5305425" cy="309086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99BF44-277F-CD47-80F6-ADBE4478B2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6401" y="1468553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DF19E799-652C-FA37-7A63-035B8B3219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757" y="1597203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C89A7-5221-DDDB-423F-26E8274D5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478" y="2326112"/>
            <a:ext cx="4512040" cy="45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B79801-24AD-D045-91A4-8CAA77B45F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0"/>
            <a:ext cx="6095999" cy="6857999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 b="1" i="0">
                <a:latin typeface="Univers LT Pro 45 Light" panose="020B0403020202020204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467049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tx1"/>
                </a:solidFill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AF7C1-0CA9-E90C-964C-A069F38901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2641971" cy="714793"/>
          </a:xfrm>
          <a:solidFill>
            <a:schemeClr val="tx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541B7-871A-357C-23E6-5617B6B91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6267AA-06DB-7249-97B0-AC604B409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r="20344"/>
          <a:stretch/>
        </p:blipFill>
        <p:spPr>
          <a:xfrm>
            <a:off x="-5355" y="1"/>
            <a:ext cx="610135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70DF2-4455-3149-A14A-9AA96CF762C8}"/>
              </a:ext>
            </a:extLst>
          </p:cNvPr>
          <p:cNvSpPr txBox="1"/>
          <p:nvPr userDrawn="1"/>
        </p:nvSpPr>
        <p:spPr>
          <a:xfrm rot="16200000">
            <a:off x="-524290" y="6166825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ADCB709-ED65-0741-B289-5B4E347811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002" y="600588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1CABC8AD-7222-F34B-9DC8-93443F8D48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899" y="3681012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3F15152C-B9F1-1C47-8AA6-A4AEDF174D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898" y="1551132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5ACB111-88C0-7C49-ACB4-E11D22B29D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5899" y="2141136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0A7AC5E-963B-0D4E-8617-70DC4C02B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5898" y="4179743"/>
            <a:ext cx="3534377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C7D2DC5-51AB-754B-B99C-2DC72F97B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5896" y="5471243"/>
            <a:ext cx="3534379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03934-A46A-7495-82B1-0BF49C5D8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6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1B3C1F-DE48-BE44-84E4-4DA05CF78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F3A560-1280-9B48-A5E5-0D34FA4E1F21}"/>
              </a:ext>
            </a:extLst>
          </p:cNvPr>
          <p:cNvSpPr txBox="1"/>
          <p:nvPr userDrawn="1"/>
        </p:nvSpPr>
        <p:spPr>
          <a:xfrm>
            <a:off x="6096000" y="664255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11F93A4-C228-F843-9F26-8B47B8F1C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9AD6D71F-36D3-9241-AF54-11F7648E9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4C04A3D-CB22-0A49-97D0-5BA4C5664E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9C82D4-3C10-E142-9889-00D4EF3D2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08794B6-B7F9-6A46-BACB-E949B4648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9C3253F-B0B0-DB41-B8CE-F01AA9C257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77344-1482-515F-838F-853FB0B35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8ABE-55A1-4A23-B61E-3C88C2D89DA1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3E42-53AE-43BD-AB25-A5BDE1E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738" r:id="rId3"/>
    <p:sldLayoutId id="2147483739" r:id="rId4"/>
    <p:sldLayoutId id="2147483734" r:id="rId5"/>
    <p:sldLayoutId id="2147483728" r:id="rId6"/>
    <p:sldLayoutId id="2147483694" r:id="rId7"/>
    <p:sldLayoutId id="2147483706" r:id="rId8"/>
    <p:sldLayoutId id="2147483727" r:id="rId9"/>
    <p:sldLayoutId id="2147483709" r:id="rId10"/>
    <p:sldLayoutId id="2147483740" r:id="rId11"/>
    <p:sldLayoutId id="2147483735" r:id="rId12"/>
    <p:sldLayoutId id="2147483733" r:id="rId13"/>
    <p:sldLayoutId id="2147483736" r:id="rId14"/>
    <p:sldLayoutId id="2147483741" r:id="rId15"/>
    <p:sldLayoutId id="2147483742" r:id="rId16"/>
    <p:sldLayoutId id="2147483743" r:id="rId17"/>
    <p:sldLayoutId id="2147483715" r:id="rId18"/>
    <p:sldLayoutId id="2147483737" r:id="rId19"/>
    <p:sldLayoutId id="2147483696" r:id="rId20"/>
    <p:sldLayoutId id="214748372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Univers LT Pro 85 XBlack" panose="020B08040305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EfKzU0C4aI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EfKzU0C4aI?feature=oembed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4AE93F-A5B5-55D9-0E0C-F7F2CD976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18" y="5558636"/>
            <a:ext cx="7112320" cy="1270705"/>
          </a:xfrm>
        </p:spPr>
        <p:txBody>
          <a:bodyPr/>
          <a:lstStyle/>
          <a:p>
            <a:r>
              <a:rPr lang="en-US" sz="3800" dirty="0">
                <a:latin typeface="Arial Black" panose="020B0A04020102020204" pitchFamily="34" charset="0"/>
                <a:cs typeface="Arial" panose="020B0604020202020204" pitchFamily="34" charset="0"/>
              </a:rPr>
              <a:t>ARTICLE OF THE MONTH</a:t>
            </a:r>
          </a:p>
        </p:txBody>
      </p:sp>
    </p:spTree>
    <p:extLst>
      <p:ext uri="{BB962C8B-B14F-4D97-AF65-F5344CB8AC3E}">
        <p14:creationId xmlns:p14="http://schemas.microsoft.com/office/powerpoint/2010/main" val="82415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89B3A-D0E7-E640-B1F0-3B483591A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940" y="531089"/>
            <a:ext cx="5186259" cy="447663"/>
          </a:xfrm>
        </p:spPr>
        <p:txBody>
          <a:bodyPr/>
          <a:lstStyle/>
          <a:p>
            <a:r>
              <a:rPr lang="en-US" sz="2000" dirty="0">
                <a:latin typeface="Arial Black" panose="020B0A04020102020204" pitchFamily="34" charset="0"/>
              </a:rPr>
              <a:t>INTRODUCING EARTH 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7C574-9573-5D42-A50A-7E87DA182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6401" y="978752"/>
            <a:ext cx="5305425" cy="25948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Earth Day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55297F-1DF4-2847-81FC-29805F3637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86401" y="1598295"/>
            <a:ext cx="5148399" cy="3745229"/>
          </a:xfrm>
        </p:spPr>
        <p:txBody>
          <a:bodyPr>
            <a:noAutofit/>
          </a:bodyPr>
          <a:lstStyle/>
          <a:p>
            <a:pPr algn="l" rtl="0" fontAlgn="base"/>
            <a:r>
              <a:rPr lang="en-GB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Earth Day takes place every year on April 22 to show support for the protection of the environment and our planet. </a:t>
            </a:r>
          </a:p>
          <a:p>
            <a:pPr algn="l" rtl="0" fontAlgn="base"/>
            <a:r>
              <a:rPr lang="en-GB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 1970, Earth Day has brought together people, governments and companies from around the world, supporting them to do something positive for the environment. </a:t>
            </a:r>
          </a:p>
          <a:p>
            <a:pPr algn="l" rtl="0" fontAlgn="base"/>
            <a:r>
              <a:rPr lang="en-GB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promotes the fact that ‘change starts with action’ and we can all take action and encourage others to take action that positively impacts on the world around 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778A1-9760-5310-3D0C-C99F762FA511}"/>
              </a:ext>
            </a:extLst>
          </p:cNvPr>
          <p:cNvSpPr txBox="1"/>
          <p:nvPr/>
        </p:nvSpPr>
        <p:spPr>
          <a:xfrm>
            <a:off x="457200" y="1474471"/>
            <a:ext cx="507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Kathy Allan, Senior RRSA Professional Adviser,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introduces Earth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197FF-E6E9-DBAD-E48D-989B8106B534}"/>
              </a:ext>
            </a:extLst>
          </p:cNvPr>
          <p:cNvSpPr txBox="1"/>
          <p:nvPr/>
        </p:nvSpPr>
        <p:spPr>
          <a:xfrm>
            <a:off x="1312120" y="6091411"/>
            <a:ext cx="351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sz="1600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watch on YouTube</a:t>
            </a:r>
          </a:p>
        </p:txBody>
      </p:sp>
      <p:pic>
        <p:nvPicPr>
          <p:cNvPr id="7" name="Online Media 6" title="Kathy Allan, Senior Professional Adviser Introduces Earth Day">
            <a:hlinkClick r:id="" action="ppaction://media"/>
            <a:extLst>
              <a:ext uri="{FF2B5EF4-FFF2-40B4-BE49-F238E27FC236}">
                <a16:creationId xmlns:a16="http://schemas.microsoft.com/office/drawing/2014/main" id="{C4B958A6-A1D9-9EBB-9F95-D3BB774C9B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6925" y="2668803"/>
            <a:ext cx="4279900" cy="24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2D1BD-FBC8-EA93-1FCE-6DF84024B8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637" y="2634329"/>
            <a:ext cx="5305425" cy="25948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Article 6 (life survival and development)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E27848-DFD1-AF14-FF5F-64C92CF120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8637" y="1706279"/>
            <a:ext cx="4829175" cy="7224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articles of the CRC relate to 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en-GB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’s theme but the activities link, in particular, to the following articles: 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FFC307-D477-6C2A-CC6F-23BE9A482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741" y="372635"/>
            <a:ext cx="3915668" cy="1031803"/>
          </a:xfrm>
        </p:spPr>
        <p:txBody>
          <a:bodyPr/>
          <a:lstStyle/>
          <a:p>
            <a:r>
              <a:rPr lang="en-GB" sz="3200" dirty="0">
                <a:latin typeface="Arial Black" panose="020B0A04020102020204" pitchFamily="34" charset="0"/>
              </a:rPr>
              <a:t>LINKED UNCRC ARTICLES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1EAD54-50D8-1B4F-0536-9F1E43A1BB80}"/>
              </a:ext>
            </a:extLst>
          </p:cNvPr>
          <p:cNvSpPr txBox="1">
            <a:spLocks/>
          </p:cNvSpPr>
          <p:nvPr/>
        </p:nvSpPr>
        <p:spPr>
          <a:xfrm>
            <a:off x="528637" y="3099396"/>
            <a:ext cx="4829175" cy="145355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Univers LT Pro 45 Ligh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child has the right to life. Governments must do all they can to ensure that children survive and develop to their full potential.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F01CAA4-A96F-E364-3845-83090A1F2938}"/>
              </a:ext>
            </a:extLst>
          </p:cNvPr>
          <p:cNvSpPr txBox="1">
            <a:spLocks/>
          </p:cNvSpPr>
          <p:nvPr/>
        </p:nvSpPr>
        <p:spPr>
          <a:xfrm>
            <a:off x="528637" y="3964186"/>
            <a:ext cx="5305425" cy="259486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Univers LT Pro 45 Ligh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Article 24 (health and health services)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2B79FBD-6F95-AA07-BA58-9359D5922A24}"/>
              </a:ext>
            </a:extLst>
          </p:cNvPr>
          <p:cNvSpPr txBox="1">
            <a:spLocks/>
          </p:cNvSpPr>
          <p:nvPr/>
        </p:nvSpPr>
        <p:spPr>
          <a:xfrm>
            <a:off x="528637" y="4337600"/>
            <a:ext cx="4829175" cy="1585028"/>
          </a:xfrm>
          <a:prstGeom prst="rect">
            <a:avLst/>
          </a:prstGeom>
        </p:spPr>
        <p:txBody>
          <a:bodyPr vert="horz" lIns="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Univers LT Pro 45 Ligh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child has the right to the best possible health. Governments must provide good quality health care, clean water, nutritious food, and a clean environment and education on health and well-being so that children can stay healthy. Richer countries must help poorer countries achieve this.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37BEE8A-095B-D877-4921-2C09D8DE7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34062" y="619823"/>
            <a:ext cx="2788333" cy="37177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993376-330C-3A1C-1550-5F773C060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15525" y="619823"/>
            <a:ext cx="2788333" cy="37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D6C81-8AA4-E041-AAF8-8EB97BD3C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6002" y="497481"/>
            <a:ext cx="3894538" cy="921003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EXPLORING EARTH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5E4B6-838B-EB4E-BE98-33E79F1EFA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5899" y="3681012"/>
            <a:ext cx="5484651" cy="22423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Have a think and write down some answers.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ACD06-3EA4-8443-8E69-00A32D75E9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What do you, your school and your family do that helps the environment and the planet?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65716-FF31-A845-A83E-5C96960D70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6002" y="663684"/>
            <a:ext cx="3379523" cy="588605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1A7BB-2A24-D942-B067-AA19DC6FF0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5896" y="1526397"/>
            <a:ext cx="5305425" cy="705904"/>
          </a:xfrm>
        </p:spPr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Take a few minutes and find some space to be quiet and to think... If you can, go outside, look out of a window or put some images of earth and the environment on a screen…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0353F7-0EFC-E549-AA82-F8CD01C78C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5896" y="2752725"/>
            <a:ext cx="5437030" cy="3743324"/>
          </a:xfrm>
        </p:spPr>
        <p:txBody>
          <a:bodyPr>
            <a:normAutofit/>
          </a:bodyPr>
          <a:lstStyle/>
          <a:p>
            <a:pPr algn="l" rtl="0" fontAlgn="base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is our planet special to you? What do you value most about the environment?</a:t>
            </a:r>
          </a:p>
          <a:p>
            <a:pPr algn="l" rtl="0" fontAlgn="base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upholding everyone’s rights help protect the planet?</a:t>
            </a:r>
          </a:p>
          <a:p>
            <a:pPr algn="l" rtl="0" fontAlgn="base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will you celebrate Earth Day this year? </a:t>
            </a:r>
          </a:p>
          <a:p>
            <a:pPr algn="l" rtl="0" fontAlgn="base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you encourage positive environmental action with friends, neighbours and family members?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6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K_Univers_Powerpoint_16.9_template" id="{E7465B0F-3A31-7345-A344-597C117D6CCC}" vid="{FC2F8100-4B7B-ED4C-AA18-18EF80D39A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435</Words>
  <Application>Microsoft Office PowerPoint</Application>
  <PresentationFormat>Widescreen</PresentationFormat>
  <Paragraphs>25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Open Sans</vt:lpstr>
      <vt:lpstr>Times New Roman</vt:lpstr>
      <vt:lpstr>Univers LT Pro 45 Light</vt:lpstr>
      <vt:lpstr>Univers LT Pro 85 XBlack</vt:lpstr>
      <vt:lpstr>Univers LT Std 45 Light</vt:lpstr>
      <vt:lpstr>Office Theme</vt:lpstr>
      <vt:lpstr>ARTICLE OF THE MONTH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UUK POWERPOINT TEMPLATE</dc:title>
  <dc:creator>Katherine Fardell</dc:creator>
  <cp:lastModifiedBy>062WWilkinson</cp:lastModifiedBy>
  <cp:revision>118</cp:revision>
  <dcterms:created xsi:type="dcterms:W3CDTF">2022-01-18T14:28:30Z</dcterms:created>
  <dcterms:modified xsi:type="dcterms:W3CDTF">2024-04-15T10:14:23Z</dcterms:modified>
</cp:coreProperties>
</file>